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362" r:id="rId2"/>
    <p:sldId id="366" r:id="rId3"/>
    <p:sldId id="367" r:id="rId4"/>
    <p:sldId id="375" r:id="rId5"/>
    <p:sldId id="377" r:id="rId6"/>
    <p:sldId id="376" r:id="rId7"/>
    <p:sldId id="379" r:id="rId8"/>
    <p:sldId id="380" r:id="rId9"/>
    <p:sldId id="370" r:id="rId10"/>
    <p:sldId id="371" r:id="rId11"/>
    <p:sldId id="372" r:id="rId12"/>
    <p:sldId id="373" r:id="rId13"/>
    <p:sldId id="37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A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985" autoAdjust="0"/>
    <p:restoredTop sz="89655" autoAdjust="0"/>
  </p:normalViewPr>
  <p:slideViewPr>
    <p:cSldViewPr>
      <p:cViewPr>
        <p:scale>
          <a:sx n="67" d="100"/>
          <a:sy n="67" d="100"/>
        </p:scale>
        <p:origin x="-127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64" d="100"/>
          <a:sy n="64" d="100"/>
        </p:scale>
        <p:origin x="-262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88005B-78CF-481B-940E-E83B5FF1B01F}" type="datetimeFigureOut">
              <a:rPr lang="en-GB" smtClean="0"/>
              <a:t>04/04/2014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2E5A86-8039-4FA9-AEB3-DD8C692BC129}" type="slidenum">
              <a:rPr lang="en-GB" smtClean="0"/>
              <a:t>‹#›</a:t>
            </a:fld>
            <a:endParaRPr lang="en-GB"/>
          </a:p>
        </p:txBody>
      </p:sp>
    </p:spTree>
    <p:extLst>
      <p:ext uri="{BB962C8B-B14F-4D97-AF65-F5344CB8AC3E}">
        <p14:creationId xmlns:p14="http://schemas.microsoft.com/office/powerpoint/2010/main" val="515128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171BD0A7-8B3A-455A-BF22-2C3CA4B6C8E8}"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1BD0A7-8B3A-455A-BF22-2C3CA4B6C8E8}"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1BD0A7-8B3A-455A-BF22-2C3CA4B6C8E8}"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171BD0A7-8B3A-455A-BF22-2C3CA4B6C8E8}"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1BD0A7-8B3A-455A-BF22-2C3CA4B6C8E8}"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171BD0A7-8B3A-455A-BF22-2C3CA4B6C8E8}" type="datetimeFigureOut">
              <a:rPr lang="en-GB" smtClean="0"/>
              <a:t>04/04/2014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71BD0A7-8B3A-455A-BF22-2C3CA4B6C8E8}" type="datetimeFigureOut">
              <a:rPr lang="en-GB" smtClean="0"/>
              <a:t>04/04/2014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71BD0A7-8B3A-455A-BF22-2C3CA4B6C8E8}" type="datetimeFigureOut">
              <a:rPr lang="en-GB" smtClean="0"/>
              <a:t>04/04/2014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BD0A7-8B3A-455A-BF22-2C3CA4B6C8E8}" type="datetimeFigureOut">
              <a:rPr lang="en-GB" smtClean="0"/>
              <a:t>04/04/2014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1BD0A7-8B3A-455A-BF22-2C3CA4B6C8E8}" type="datetimeFigureOut">
              <a:rPr lang="en-GB" smtClean="0"/>
              <a:t>04/04/2014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1BD0A7-8B3A-455A-BF22-2C3CA4B6C8E8}" type="datetimeFigureOut">
              <a:rPr lang="en-GB" smtClean="0"/>
              <a:t>04/04/2014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0057AB-96AC-4037-B3CD-037067CE29C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5400000" scaled="0"/>
          <a:tileRect/>
        </a:gradFill>
        <a:effectLst/>
      </p:bgPr>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171BD0A7-8B3A-455A-BF22-2C3CA4B6C8E8}" type="datetimeFigureOut">
              <a:rPr lang="en-GB" smtClean="0"/>
              <a:t>04/04/2014</a:t>
            </a:fld>
            <a:endParaRPr lang="en-GB"/>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GB"/>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4F0057AB-96AC-4037-B3CD-037067CE29CF}"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biblehub.com/hebrew/peti_6612.ht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biblehub.com/hebrew/evil_191.htm" TargetMode="External"/><Relationship Id="rId2" Type="http://schemas.openxmlformats.org/officeDocument/2006/relationships/hyperlink" Target="http://biblehub.com/hebrew/chesil_3684.htm" TargetMode="External"/><Relationship Id="rId1" Type="http://schemas.openxmlformats.org/officeDocument/2006/relationships/slideLayout" Target="../slideLayouts/slideLayout2.xml"/><Relationship Id="rId4" Type="http://schemas.openxmlformats.org/officeDocument/2006/relationships/hyperlink" Target="http://biblehub.com/hebrew/lenaval_5036.ht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r>
              <a:rPr lang="en-GB" dirty="0" smtClean="0">
                <a:solidFill>
                  <a:schemeClr val="bg1"/>
                </a:solidFill>
              </a:rPr>
              <a:t>Proverbs and The Fool</a:t>
            </a:r>
            <a:endParaRPr lang="en-GB" dirty="0">
              <a:solidFill>
                <a:schemeClr val="bg1"/>
              </a:solidFill>
            </a:endParaRPr>
          </a:p>
        </p:txBody>
      </p:sp>
      <p:sp>
        <p:nvSpPr>
          <p:cNvPr id="3" name="Content Placeholder 2"/>
          <p:cNvSpPr>
            <a:spLocks noGrp="1"/>
          </p:cNvSpPr>
          <p:nvPr>
            <p:ph sz="quarter" idx="13"/>
          </p:nvPr>
        </p:nvSpPr>
        <p:spPr>
          <a:xfrm>
            <a:off x="611560" y="1052736"/>
            <a:ext cx="7924800" cy="5400600"/>
          </a:xfrm>
        </p:spPr>
        <p:txBody>
          <a:bodyPr>
            <a:normAutofit/>
          </a:bodyPr>
          <a:lstStyle/>
          <a:p>
            <a:pPr algn="just"/>
            <a:r>
              <a:rPr lang="en-GB" sz="2800" dirty="0" smtClean="0">
                <a:solidFill>
                  <a:schemeClr val="bg1"/>
                </a:solidFill>
              </a:rPr>
              <a:t>Wisdom for all to live God’s way in His world.</a:t>
            </a:r>
          </a:p>
          <a:p>
            <a:pPr algn="just"/>
            <a:r>
              <a:rPr lang="en-GB" sz="2800" b="1" dirty="0" err="1">
                <a:hlinkClick r:id="rId2" tooltip="pe·ṯî: The simple -- Occurrence 2 of 3."/>
              </a:rPr>
              <a:t>pe·ṯî</a:t>
            </a:r>
            <a:r>
              <a:rPr lang="en-GB" sz="2800" b="1" dirty="0">
                <a:solidFill>
                  <a:schemeClr val="bg1"/>
                </a:solidFill>
              </a:rPr>
              <a:t> </a:t>
            </a:r>
            <a:r>
              <a:rPr lang="en-GB" sz="2800" dirty="0" smtClean="0">
                <a:solidFill>
                  <a:schemeClr val="bg1"/>
                </a:solidFill>
              </a:rPr>
              <a:t>- simple – root of “to be fooled” – a gullible person</a:t>
            </a:r>
          </a:p>
          <a:p>
            <a:pPr lvl="1" algn="just"/>
            <a:r>
              <a:rPr lang="en-GB" sz="2800" dirty="0" smtClean="0">
                <a:solidFill>
                  <a:schemeClr val="bg1"/>
                </a:solidFill>
              </a:rPr>
              <a:t>14v15 “</a:t>
            </a:r>
            <a:r>
              <a:rPr lang="en-GB" sz="2800" dirty="0">
                <a:solidFill>
                  <a:schemeClr val="bg1"/>
                </a:solidFill>
              </a:rPr>
              <a:t>The simple believe </a:t>
            </a:r>
            <a:r>
              <a:rPr lang="en-GB" sz="2800" dirty="0" smtClean="0">
                <a:solidFill>
                  <a:schemeClr val="bg1"/>
                </a:solidFill>
              </a:rPr>
              <a:t>anything, but </a:t>
            </a:r>
            <a:r>
              <a:rPr lang="en-GB" sz="2800" dirty="0">
                <a:solidFill>
                  <a:schemeClr val="bg1"/>
                </a:solidFill>
              </a:rPr>
              <a:t>the prudent give thought to their </a:t>
            </a:r>
            <a:r>
              <a:rPr lang="en-GB" sz="2800" dirty="0" smtClean="0">
                <a:solidFill>
                  <a:schemeClr val="bg1"/>
                </a:solidFill>
              </a:rPr>
              <a:t>steps”</a:t>
            </a:r>
          </a:p>
          <a:p>
            <a:pPr lvl="1" algn="just"/>
            <a:r>
              <a:rPr lang="en-GB" sz="2800" dirty="0" smtClean="0">
                <a:solidFill>
                  <a:schemeClr val="bg1"/>
                </a:solidFill>
              </a:rPr>
              <a:t>The question is direction! </a:t>
            </a:r>
          </a:p>
          <a:p>
            <a:pPr lvl="2" algn="just"/>
            <a:r>
              <a:rPr lang="en-GB" sz="2800" dirty="0" smtClean="0">
                <a:solidFill>
                  <a:schemeClr val="bg1"/>
                </a:solidFill>
              </a:rPr>
              <a:t>The free offer of Wisdom 1v20-33 which requires  discipline</a:t>
            </a:r>
          </a:p>
          <a:p>
            <a:pPr lvl="2" algn="just"/>
            <a:r>
              <a:rPr lang="en-GB" sz="2800" dirty="0" smtClean="0">
                <a:solidFill>
                  <a:schemeClr val="bg1"/>
                </a:solidFill>
              </a:rPr>
              <a:t>Or down a slippery slope</a:t>
            </a:r>
          </a:p>
          <a:p>
            <a:pPr lvl="3" algn="just"/>
            <a:r>
              <a:rPr lang="en-GB" sz="2800" dirty="0" smtClean="0">
                <a:solidFill>
                  <a:schemeClr val="bg1"/>
                </a:solidFill>
              </a:rPr>
              <a:t>Downward progression seen in the words used in the fools gallery </a:t>
            </a:r>
          </a:p>
        </p:txBody>
      </p:sp>
    </p:spTree>
    <p:extLst>
      <p:ext uri="{BB962C8B-B14F-4D97-AF65-F5344CB8AC3E}">
        <p14:creationId xmlns:p14="http://schemas.microsoft.com/office/powerpoint/2010/main" val="378952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r>
              <a:rPr lang="en-GB" dirty="0" smtClean="0">
                <a:solidFill>
                  <a:schemeClr val="bg1"/>
                </a:solidFill>
              </a:rPr>
              <a:t>How to spot a fool 2 </a:t>
            </a:r>
            <a:endParaRPr lang="en-GB" dirty="0">
              <a:solidFill>
                <a:schemeClr val="bg1"/>
              </a:solidFill>
            </a:endParaRPr>
          </a:p>
        </p:txBody>
      </p:sp>
      <p:sp>
        <p:nvSpPr>
          <p:cNvPr id="3" name="Content Placeholder 2"/>
          <p:cNvSpPr>
            <a:spLocks noGrp="1"/>
          </p:cNvSpPr>
          <p:nvPr>
            <p:ph sz="quarter" idx="13"/>
          </p:nvPr>
        </p:nvSpPr>
        <p:spPr>
          <a:xfrm>
            <a:off x="539552" y="1124744"/>
            <a:ext cx="8424936" cy="5112568"/>
          </a:xfrm>
        </p:spPr>
        <p:txBody>
          <a:bodyPr>
            <a:normAutofit fontScale="92500" lnSpcReduction="10000"/>
          </a:bodyPr>
          <a:lstStyle/>
          <a:p>
            <a:r>
              <a:rPr lang="en-GB" sz="3200" b="1" dirty="0" smtClean="0">
                <a:solidFill>
                  <a:schemeClr val="bg1"/>
                </a:solidFill>
              </a:rPr>
              <a:t>Unreasonable</a:t>
            </a:r>
            <a:r>
              <a:rPr lang="en-GB" sz="3200" dirty="0" smtClean="0">
                <a:solidFill>
                  <a:schemeClr val="bg1"/>
                </a:solidFill>
              </a:rPr>
              <a:t> </a:t>
            </a:r>
            <a:r>
              <a:rPr lang="en-GB" sz="2800" dirty="0">
                <a:solidFill>
                  <a:schemeClr val="bg1"/>
                </a:solidFill>
              </a:rPr>
              <a:t>1 Sam 25v17 of </a:t>
            </a:r>
            <a:r>
              <a:rPr lang="en-GB" sz="2800" dirty="0" err="1">
                <a:solidFill>
                  <a:schemeClr val="bg1"/>
                </a:solidFill>
              </a:rPr>
              <a:t>Nabal</a:t>
            </a:r>
            <a:r>
              <a:rPr lang="en-GB" sz="2800" dirty="0">
                <a:solidFill>
                  <a:schemeClr val="bg1"/>
                </a:solidFill>
              </a:rPr>
              <a:t> </a:t>
            </a:r>
            <a:r>
              <a:rPr lang="en-GB" sz="2800" i="1" dirty="0">
                <a:solidFill>
                  <a:schemeClr val="bg1"/>
                </a:solidFill>
              </a:rPr>
              <a:t>“Now </a:t>
            </a:r>
            <a:r>
              <a:rPr lang="en-GB" sz="2800" i="1" dirty="0">
                <a:solidFill>
                  <a:schemeClr val="bg1"/>
                </a:solidFill>
              </a:rPr>
              <a:t>think it over and see what you can do, because disaster is hanging over our master and his whole household. </a:t>
            </a:r>
            <a:r>
              <a:rPr lang="en-GB" sz="2800" i="1" dirty="0">
                <a:solidFill>
                  <a:schemeClr val="bg1"/>
                </a:solidFill>
              </a:rPr>
              <a:t>He is such a wicked </a:t>
            </a:r>
            <a:r>
              <a:rPr lang="en-GB" sz="2800" i="1" dirty="0" smtClean="0">
                <a:solidFill>
                  <a:schemeClr val="bg1"/>
                </a:solidFill>
              </a:rPr>
              <a:t>man </a:t>
            </a:r>
            <a:r>
              <a:rPr lang="en-GB" sz="2800" i="1" dirty="0">
                <a:solidFill>
                  <a:schemeClr val="bg1"/>
                </a:solidFill>
              </a:rPr>
              <a:t>that no one can talk to him</a:t>
            </a:r>
            <a:r>
              <a:rPr lang="en-GB" sz="2800" i="1" dirty="0" smtClean="0">
                <a:solidFill>
                  <a:schemeClr val="bg1"/>
                </a:solidFill>
              </a:rPr>
              <a:t>.”</a:t>
            </a:r>
            <a:r>
              <a:rPr lang="en-GB" sz="2800" dirty="0">
                <a:solidFill>
                  <a:schemeClr val="bg1"/>
                </a:solidFill>
              </a:rPr>
              <a:t> </a:t>
            </a:r>
            <a:endParaRPr lang="en-GB" sz="2800" dirty="0" smtClean="0">
              <a:solidFill>
                <a:schemeClr val="bg1"/>
              </a:solidFill>
            </a:endParaRPr>
          </a:p>
          <a:p>
            <a:pPr lvl="1"/>
            <a:r>
              <a:rPr lang="en-GB" sz="2800" dirty="0" smtClean="0">
                <a:solidFill>
                  <a:schemeClr val="bg1"/>
                </a:solidFill>
              </a:rPr>
              <a:t>Lacking proportion</a:t>
            </a:r>
          </a:p>
          <a:p>
            <a:pPr lvl="1"/>
            <a:r>
              <a:rPr lang="en-GB" sz="2800" dirty="0" smtClean="0">
                <a:solidFill>
                  <a:schemeClr val="bg1"/>
                </a:solidFill>
              </a:rPr>
              <a:t>Mean spirited</a:t>
            </a:r>
          </a:p>
          <a:p>
            <a:r>
              <a:rPr lang="en-GB" sz="3200" b="1" dirty="0" smtClean="0">
                <a:solidFill>
                  <a:schemeClr val="bg1"/>
                </a:solidFill>
              </a:rPr>
              <a:t>Troublemaker </a:t>
            </a:r>
            <a:r>
              <a:rPr lang="en-GB" sz="2800" dirty="0" smtClean="0">
                <a:solidFill>
                  <a:schemeClr val="bg1"/>
                </a:solidFill>
              </a:rPr>
              <a:t>29v8</a:t>
            </a:r>
            <a:r>
              <a:rPr lang="en-GB" sz="2800" i="1" dirty="0" smtClean="0">
                <a:solidFill>
                  <a:schemeClr val="bg1"/>
                </a:solidFill>
              </a:rPr>
              <a:t> “</a:t>
            </a:r>
            <a:r>
              <a:rPr lang="en-GB" sz="2800" i="1" dirty="0">
                <a:solidFill>
                  <a:schemeClr val="bg1"/>
                </a:solidFill>
              </a:rPr>
              <a:t>Mockers stir up a </a:t>
            </a:r>
            <a:r>
              <a:rPr lang="en-GB" sz="2800" i="1" dirty="0" smtClean="0">
                <a:solidFill>
                  <a:schemeClr val="bg1"/>
                </a:solidFill>
              </a:rPr>
              <a:t>city, but </a:t>
            </a:r>
            <a:r>
              <a:rPr lang="en-GB" sz="2800" i="1" dirty="0">
                <a:solidFill>
                  <a:schemeClr val="bg1"/>
                </a:solidFill>
              </a:rPr>
              <a:t>the wise </a:t>
            </a:r>
            <a:r>
              <a:rPr lang="en-GB" sz="2800" i="1" dirty="0" smtClean="0">
                <a:solidFill>
                  <a:schemeClr val="bg1"/>
                </a:solidFill>
              </a:rPr>
              <a:t>turn </a:t>
            </a:r>
            <a:r>
              <a:rPr lang="en-GB" sz="2800" i="1" dirty="0">
                <a:solidFill>
                  <a:schemeClr val="bg1"/>
                </a:solidFill>
              </a:rPr>
              <a:t>away anger</a:t>
            </a:r>
            <a:r>
              <a:rPr lang="en-GB" sz="2800" i="1" dirty="0" smtClean="0">
                <a:solidFill>
                  <a:schemeClr val="bg1"/>
                </a:solidFill>
              </a:rPr>
              <a:t>.”</a:t>
            </a:r>
          </a:p>
          <a:p>
            <a:r>
              <a:rPr lang="en-GB" sz="3200" b="1" dirty="0">
                <a:solidFill>
                  <a:schemeClr val="bg1"/>
                </a:solidFill>
              </a:rPr>
              <a:t>Attitude to correction </a:t>
            </a:r>
            <a:r>
              <a:rPr lang="en-GB" sz="2800" dirty="0">
                <a:solidFill>
                  <a:schemeClr val="bg1"/>
                </a:solidFill>
              </a:rPr>
              <a:t>9v7</a:t>
            </a:r>
            <a:r>
              <a:rPr lang="en-GB" sz="3200" b="1" dirty="0" smtClean="0">
                <a:solidFill>
                  <a:schemeClr val="bg1"/>
                </a:solidFill>
              </a:rPr>
              <a:t> “</a:t>
            </a:r>
            <a:r>
              <a:rPr lang="en-GB" sz="2800" i="1" dirty="0" smtClean="0">
                <a:solidFill>
                  <a:schemeClr val="bg1"/>
                </a:solidFill>
              </a:rPr>
              <a:t>Whoever </a:t>
            </a:r>
            <a:r>
              <a:rPr lang="en-GB" sz="2800" i="1" dirty="0">
                <a:solidFill>
                  <a:schemeClr val="bg1"/>
                </a:solidFill>
              </a:rPr>
              <a:t>corrects a mocker invites insults</a:t>
            </a:r>
            <a:r>
              <a:rPr lang="en-GB" sz="2800" i="1" dirty="0" smtClean="0">
                <a:solidFill>
                  <a:schemeClr val="bg1"/>
                </a:solidFill>
              </a:rPr>
              <a:t>;</a:t>
            </a:r>
            <a:r>
              <a:rPr lang="en-GB" sz="2800" i="1" dirty="0">
                <a:solidFill>
                  <a:schemeClr val="bg1"/>
                </a:solidFill>
              </a:rPr>
              <a:t> whoever rebukes the wicked incurs abuse</a:t>
            </a:r>
            <a:r>
              <a:rPr lang="en-GB" sz="2800" i="1" dirty="0" smtClean="0">
                <a:solidFill>
                  <a:schemeClr val="bg1"/>
                </a:solidFill>
              </a:rPr>
              <a:t>.”</a:t>
            </a:r>
          </a:p>
          <a:p>
            <a:r>
              <a:rPr lang="en-GB" sz="3200" b="1" dirty="0">
                <a:solidFill>
                  <a:schemeClr val="bg1"/>
                </a:solidFill>
              </a:rPr>
              <a:t>Attitude to sin </a:t>
            </a:r>
            <a:r>
              <a:rPr lang="en-GB" sz="2800" dirty="0">
                <a:solidFill>
                  <a:schemeClr val="bg1"/>
                </a:solidFill>
              </a:rPr>
              <a:t>14v9</a:t>
            </a:r>
            <a:r>
              <a:rPr lang="en-GB" sz="2800" i="1" dirty="0" smtClean="0">
                <a:solidFill>
                  <a:schemeClr val="bg1"/>
                </a:solidFill>
              </a:rPr>
              <a:t> </a:t>
            </a:r>
            <a:r>
              <a:rPr lang="en-GB" sz="2800" i="1" dirty="0">
                <a:solidFill>
                  <a:schemeClr val="bg1"/>
                </a:solidFill>
              </a:rPr>
              <a:t>“</a:t>
            </a:r>
            <a:r>
              <a:rPr lang="en-GB" sz="2800" i="1" dirty="0">
                <a:solidFill>
                  <a:schemeClr val="bg1"/>
                </a:solidFill>
              </a:rPr>
              <a:t>Fools mock at making amends for </a:t>
            </a:r>
            <a:r>
              <a:rPr lang="en-GB" sz="2800" i="1" dirty="0" smtClean="0">
                <a:solidFill>
                  <a:schemeClr val="bg1"/>
                </a:solidFill>
              </a:rPr>
              <a:t>sin”</a:t>
            </a:r>
            <a:endParaRPr lang="en-GB" sz="2800" i="1" dirty="0">
              <a:solidFill>
                <a:schemeClr val="bg1"/>
              </a:solidFill>
            </a:endParaRPr>
          </a:p>
        </p:txBody>
      </p:sp>
    </p:spTree>
    <p:extLst>
      <p:ext uri="{BB962C8B-B14F-4D97-AF65-F5344CB8AC3E}">
        <p14:creationId xmlns:p14="http://schemas.microsoft.com/office/powerpoint/2010/main" val="208886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r>
              <a:rPr lang="en-GB" dirty="0" smtClean="0">
                <a:solidFill>
                  <a:schemeClr val="bg1"/>
                </a:solidFill>
              </a:rPr>
              <a:t>Proverbs and adultery</a:t>
            </a:r>
            <a:endParaRPr lang="en-GB" dirty="0">
              <a:solidFill>
                <a:schemeClr val="bg1"/>
              </a:solidFill>
            </a:endParaRPr>
          </a:p>
        </p:txBody>
      </p:sp>
      <p:sp>
        <p:nvSpPr>
          <p:cNvPr id="3" name="Content Placeholder 2"/>
          <p:cNvSpPr>
            <a:spLocks noGrp="1"/>
          </p:cNvSpPr>
          <p:nvPr>
            <p:ph sz="quarter" idx="13"/>
          </p:nvPr>
        </p:nvSpPr>
        <p:spPr>
          <a:xfrm>
            <a:off x="539552" y="1052736"/>
            <a:ext cx="8280920" cy="5400600"/>
          </a:xfrm>
        </p:spPr>
        <p:txBody>
          <a:bodyPr>
            <a:normAutofit/>
          </a:bodyPr>
          <a:lstStyle/>
          <a:p>
            <a:r>
              <a:rPr lang="en-GB" sz="3200" b="1" dirty="0" smtClean="0">
                <a:solidFill>
                  <a:schemeClr val="bg1"/>
                </a:solidFill>
              </a:rPr>
              <a:t>What happened to that simple youth we meet in Proverbs chapter 7?</a:t>
            </a:r>
          </a:p>
          <a:p>
            <a:r>
              <a:rPr lang="en-GB" sz="3200" b="1" dirty="0" smtClean="0">
                <a:solidFill>
                  <a:schemeClr val="bg1"/>
                </a:solidFill>
              </a:rPr>
              <a:t>Adultery </a:t>
            </a:r>
            <a:r>
              <a:rPr lang="en-GB" sz="2800" dirty="0" smtClean="0">
                <a:solidFill>
                  <a:schemeClr val="bg1"/>
                </a:solidFill>
              </a:rPr>
              <a:t>as in Proverbs 7v21 “</a:t>
            </a:r>
            <a:r>
              <a:rPr lang="en-GB" sz="2800" i="1" dirty="0">
                <a:solidFill>
                  <a:schemeClr val="bg1"/>
                </a:solidFill>
              </a:rPr>
              <a:t>With persuasive words she led him </a:t>
            </a:r>
            <a:r>
              <a:rPr lang="en-GB" sz="2800" i="1" dirty="0" smtClean="0">
                <a:solidFill>
                  <a:schemeClr val="bg1"/>
                </a:solidFill>
              </a:rPr>
              <a:t>astray; she </a:t>
            </a:r>
            <a:r>
              <a:rPr lang="en-GB" sz="2800" i="1" dirty="0">
                <a:solidFill>
                  <a:schemeClr val="bg1"/>
                </a:solidFill>
              </a:rPr>
              <a:t>seduced him with her smooth talk</a:t>
            </a:r>
            <a:r>
              <a:rPr lang="en-GB" sz="2800" i="1" dirty="0" smtClean="0">
                <a:solidFill>
                  <a:schemeClr val="bg1"/>
                </a:solidFill>
              </a:rPr>
              <a:t>.”</a:t>
            </a:r>
            <a:endParaRPr lang="en-GB" sz="2800" i="1" dirty="0">
              <a:solidFill>
                <a:schemeClr val="bg1"/>
              </a:solidFill>
            </a:endParaRPr>
          </a:p>
          <a:p>
            <a:pPr lvl="1"/>
            <a:r>
              <a:rPr lang="en-GB" sz="2800" b="1" dirty="0" smtClean="0">
                <a:solidFill>
                  <a:schemeClr val="bg1"/>
                </a:solidFill>
              </a:rPr>
              <a:t>Sexual sins </a:t>
            </a:r>
            <a:r>
              <a:rPr lang="en-GB" sz="2800" dirty="0" smtClean="0">
                <a:solidFill>
                  <a:schemeClr val="bg1"/>
                </a:solidFill>
              </a:rPr>
              <a:t>– in mind or deed Proverbs chapter 5</a:t>
            </a:r>
          </a:p>
          <a:p>
            <a:pPr lvl="1"/>
            <a:r>
              <a:rPr lang="en-GB" sz="2800" b="1" dirty="0" smtClean="0">
                <a:solidFill>
                  <a:schemeClr val="bg1"/>
                </a:solidFill>
              </a:rPr>
              <a:t>Spiritual adultery </a:t>
            </a:r>
            <a:r>
              <a:rPr lang="en-GB" sz="2800" dirty="0" smtClean="0">
                <a:solidFill>
                  <a:schemeClr val="bg1"/>
                </a:solidFill>
              </a:rPr>
              <a:t>– false religions, cults, materialism, self, nominal Christianity</a:t>
            </a:r>
          </a:p>
          <a:p>
            <a:pPr lvl="1"/>
            <a:r>
              <a:rPr lang="en-GB" sz="2800" dirty="0" smtClean="0">
                <a:solidFill>
                  <a:schemeClr val="bg1"/>
                </a:solidFill>
              </a:rPr>
              <a:t>What is your slippery slope? What sins are you willing to toy with?</a:t>
            </a:r>
          </a:p>
        </p:txBody>
      </p:sp>
    </p:spTree>
    <p:extLst>
      <p:ext uri="{BB962C8B-B14F-4D97-AF65-F5344CB8AC3E}">
        <p14:creationId xmlns:p14="http://schemas.microsoft.com/office/powerpoint/2010/main" val="419014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r>
              <a:rPr lang="en-GB" sz="3200" b="1" dirty="0">
                <a:solidFill>
                  <a:schemeClr val="bg1"/>
                </a:solidFill>
              </a:rPr>
              <a:t>The End of the foolish </a:t>
            </a:r>
            <a:endParaRPr lang="en-GB" sz="3200" dirty="0">
              <a:solidFill>
                <a:schemeClr val="bg1"/>
              </a:solidFill>
            </a:endParaRPr>
          </a:p>
        </p:txBody>
      </p:sp>
      <p:sp>
        <p:nvSpPr>
          <p:cNvPr id="3" name="Content Placeholder 2"/>
          <p:cNvSpPr>
            <a:spLocks noGrp="1"/>
          </p:cNvSpPr>
          <p:nvPr>
            <p:ph sz="quarter" idx="13"/>
          </p:nvPr>
        </p:nvSpPr>
        <p:spPr>
          <a:xfrm>
            <a:off x="539552" y="908720"/>
            <a:ext cx="8280920" cy="5616624"/>
          </a:xfrm>
        </p:spPr>
        <p:txBody>
          <a:bodyPr>
            <a:noAutofit/>
          </a:bodyPr>
          <a:lstStyle/>
          <a:p>
            <a:pPr algn="just"/>
            <a:r>
              <a:rPr lang="en-GB" sz="3200" dirty="0" smtClean="0">
                <a:solidFill>
                  <a:schemeClr val="bg1"/>
                </a:solidFill>
              </a:rPr>
              <a:t>7v22-27 </a:t>
            </a:r>
            <a:r>
              <a:rPr lang="en-GB" sz="3200" b="1" dirty="0" smtClean="0">
                <a:solidFill>
                  <a:schemeClr val="bg1"/>
                </a:solidFill>
              </a:rPr>
              <a:t>“</a:t>
            </a:r>
            <a:r>
              <a:rPr lang="en-GB" sz="3200" dirty="0">
                <a:solidFill>
                  <a:schemeClr val="bg1"/>
                </a:solidFill>
              </a:rPr>
              <a:t>All at once he followed </a:t>
            </a:r>
            <a:r>
              <a:rPr lang="en-GB" sz="3200" dirty="0" smtClean="0">
                <a:solidFill>
                  <a:schemeClr val="bg1"/>
                </a:solidFill>
              </a:rPr>
              <a:t>her like </a:t>
            </a:r>
            <a:r>
              <a:rPr lang="en-GB" sz="3200" dirty="0">
                <a:solidFill>
                  <a:schemeClr val="bg1"/>
                </a:solidFill>
              </a:rPr>
              <a:t>an ox going to the </a:t>
            </a:r>
            <a:r>
              <a:rPr lang="en-GB" sz="3200" dirty="0" smtClean="0">
                <a:solidFill>
                  <a:schemeClr val="bg1"/>
                </a:solidFill>
              </a:rPr>
              <a:t>slaughter, like </a:t>
            </a:r>
            <a:r>
              <a:rPr lang="en-GB" sz="3200" dirty="0">
                <a:solidFill>
                  <a:schemeClr val="bg1"/>
                </a:solidFill>
              </a:rPr>
              <a:t>a </a:t>
            </a:r>
            <a:r>
              <a:rPr lang="en-GB" sz="3200" dirty="0" smtClean="0">
                <a:solidFill>
                  <a:schemeClr val="bg1"/>
                </a:solidFill>
              </a:rPr>
              <a:t>deer</a:t>
            </a:r>
            <a:r>
              <a:rPr lang="en-GB" sz="3200" dirty="0">
                <a:solidFill>
                  <a:schemeClr val="bg1"/>
                </a:solidFill>
              </a:rPr>
              <a:t> stepping into a </a:t>
            </a:r>
            <a:r>
              <a:rPr lang="en-GB" sz="3200" dirty="0" smtClean="0">
                <a:solidFill>
                  <a:schemeClr val="bg1"/>
                </a:solidFill>
              </a:rPr>
              <a:t>noose </a:t>
            </a:r>
            <a:r>
              <a:rPr lang="en-GB" sz="3200" b="1" baseline="30000" dirty="0" smtClean="0">
                <a:solidFill>
                  <a:schemeClr val="bg1"/>
                </a:solidFill>
              </a:rPr>
              <a:t>23</a:t>
            </a:r>
            <a:r>
              <a:rPr lang="en-GB" sz="3200" b="1" baseline="30000" dirty="0">
                <a:solidFill>
                  <a:schemeClr val="bg1"/>
                </a:solidFill>
              </a:rPr>
              <a:t> </a:t>
            </a:r>
            <a:r>
              <a:rPr lang="en-GB" sz="3200" dirty="0">
                <a:solidFill>
                  <a:schemeClr val="bg1"/>
                </a:solidFill>
              </a:rPr>
              <a:t> </a:t>
            </a:r>
            <a:r>
              <a:rPr lang="en-GB" sz="3200" dirty="0" smtClean="0">
                <a:solidFill>
                  <a:schemeClr val="bg1"/>
                </a:solidFill>
              </a:rPr>
              <a:t>till </a:t>
            </a:r>
            <a:r>
              <a:rPr lang="en-GB" sz="3200" dirty="0">
                <a:solidFill>
                  <a:schemeClr val="bg1"/>
                </a:solidFill>
              </a:rPr>
              <a:t>an arrow pierces his </a:t>
            </a:r>
            <a:r>
              <a:rPr lang="en-GB" sz="3200" dirty="0" smtClean="0">
                <a:solidFill>
                  <a:schemeClr val="bg1"/>
                </a:solidFill>
              </a:rPr>
              <a:t>liver, like </a:t>
            </a:r>
            <a:r>
              <a:rPr lang="en-GB" sz="3200" dirty="0">
                <a:solidFill>
                  <a:schemeClr val="bg1"/>
                </a:solidFill>
              </a:rPr>
              <a:t>a bird darting into a snare</a:t>
            </a:r>
            <a:r>
              <a:rPr lang="en-GB" sz="3200" dirty="0" smtClean="0">
                <a:solidFill>
                  <a:schemeClr val="bg1"/>
                </a:solidFill>
              </a:rPr>
              <a:t>, little </a:t>
            </a:r>
            <a:r>
              <a:rPr lang="en-GB" sz="3200" dirty="0">
                <a:solidFill>
                  <a:schemeClr val="bg1"/>
                </a:solidFill>
              </a:rPr>
              <a:t>knowing it will cost him his life.</a:t>
            </a:r>
          </a:p>
          <a:p>
            <a:pPr algn="just"/>
            <a:r>
              <a:rPr lang="en-GB" sz="3200" b="1" baseline="30000" dirty="0">
                <a:solidFill>
                  <a:schemeClr val="bg1"/>
                </a:solidFill>
              </a:rPr>
              <a:t>24 </a:t>
            </a:r>
            <a:r>
              <a:rPr lang="en-GB" sz="3200" dirty="0">
                <a:solidFill>
                  <a:schemeClr val="bg1"/>
                </a:solidFill>
              </a:rPr>
              <a:t>Now then, my sons, listen to me</a:t>
            </a:r>
            <a:r>
              <a:rPr lang="en-GB" sz="3200" dirty="0" smtClean="0">
                <a:solidFill>
                  <a:schemeClr val="bg1"/>
                </a:solidFill>
              </a:rPr>
              <a:t>;</a:t>
            </a:r>
            <a:r>
              <a:rPr lang="en-GB" sz="3200" dirty="0">
                <a:solidFill>
                  <a:schemeClr val="bg1"/>
                </a:solidFill>
              </a:rPr>
              <a:t> pay attention to what I </a:t>
            </a:r>
            <a:r>
              <a:rPr lang="en-GB" sz="3200" dirty="0" smtClean="0">
                <a:solidFill>
                  <a:schemeClr val="bg1"/>
                </a:solidFill>
              </a:rPr>
              <a:t>say.  </a:t>
            </a:r>
            <a:r>
              <a:rPr lang="en-GB" sz="3200" b="1" baseline="30000" dirty="0" smtClean="0">
                <a:solidFill>
                  <a:schemeClr val="bg1"/>
                </a:solidFill>
              </a:rPr>
              <a:t>25</a:t>
            </a:r>
            <a:r>
              <a:rPr lang="en-GB" sz="3200" b="1" baseline="30000" dirty="0">
                <a:solidFill>
                  <a:schemeClr val="bg1"/>
                </a:solidFill>
              </a:rPr>
              <a:t> </a:t>
            </a:r>
            <a:r>
              <a:rPr lang="en-GB" sz="3200" dirty="0">
                <a:solidFill>
                  <a:schemeClr val="bg1"/>
                </a:solidFill>
              </a:rPr>
              <a:t>Do not let your heart turn to her </a:t>
            </a:r>
            <a:r>
              <a:rPr lang="en-GB" sz="3200" dirty="0" smtClean="0">
                <a:solidFill>
                  <a:schemeClr val="bg1"/>
                </a:solidFill>
              </a:rPr>
              <a:t>ways or </a:t>
            </a:r>
            <a:r>
              <a:rPr lang="en-GB" sz="3200" dirty="0">
                <a:solidFill>
                  <a:schemeClr val="bg1"/>
                </a:solidFill>
              </a:rPr>
              <a:t>stray into her </a:t>
            </a:r>
            <a:r>
              <a:rPr lang="en-GB" sz="3200" dirty="0" smtClean="0">
                <a:solidFill>
                  <a:schemeClr val="bg1"/>
                </a:solidFill>
              </a:rPr>
              <a:t>paths. </a:t>
            </a:r>
            <a:r>
              <a:rPr lang="en-GB" sz="3200" b="1" baseline="30000" dirty="0" smtClean="0">
                <a:solidFill>
                  <a:schemeClr val="bg1"/>
                </a:solidFill>
              </a:rPr>
              <a:t>26</a:t>
            </a:r>
            <a:r>
              <a:rPr lang="en-GB" sz="3200" b="1" baseline="30000" dirty="0">
                <a:solidFill>
                  <a:schemeClr val="bg1"/>
                </a:solidFill>
              </a:rPr>
              <a:t> </a:t>
            </a:r>
            <a:r>
              <a:rPr lang="en-GB" sz="3200" dirty="0">
                <a:solidFill>
                  <a:schemeClr val="bg1"/>
                </a:solidFill>
              </a:rPr>
              <a:t>Many are the victims she has brought </a:t>
            </a:r>
            <a:r>
              <a:rPr lang="en-GB" sz="3200" dirty="0" smtClean="0">
                <a:solidFill>
                  <a:schemeClr val="bg1"/>
                </a:solidFill>
              </a:rPr>
              <a:t>down; her </a:t>
            </a:r>
            <a:r>
              <a:rPr lang="en-GB" sz="3200" dirty="0">
                <a:solidFill>
                  <a:schemeClr val="bg1"/>
                </a:solidFill>
              </a:rPr>
              <a:t>slain are a mighty </a:t>
            </a:r>
            <a:r>
              <a:rPr lang="en-GB" sz="3200" dirty="0" smtClean="0">
                <a:solidFill>
                  <a:schemeClr val="bg1"/>
                </a:solidFill>
              </a:rPr>
              <a:t>throng. </a:t>
            </a:r>
            <a:r>
              <a:rPr lang="en-GB" sz="3200" b="1" baseline="30000" dirty="0" smtClean="0">
                <a:solidFill>
                  <a:schemeClr val="bg1"/>
                </a:solidFill>
              </a:rPr>
              <a:t>27</a:t>
            </a:r>
            <a:r>
              <a:rPr lang="en-GB" sz="3200" b="1" baseline="30000" dirty="0">
                <a:solidFill>
                  <a:schemeClr val="bg1"/>
                </a:solidFill>
              </a:rPr>
              <a:t> </a:t>
            </a:r>
            <a:r>
              <a:rPr lang="en-GB" sz="3200" dirty="0">
                <a:solidFill>
                  <a:schemeClr val="bg1"/>
                </a:solidFill>
              </a:rPr>
              <a:t>Her house is a highway to the </a:t>
            </a:r>
            <a:r>
              <a:rPr lang="en-GB" sz="3200" dirty="0" smtClean="0">
                <a:solidFill>
                  <a:schemeClr val="bg1"/>
                </a:solidFill>
              </a:rPr>
              <a:t>grave, leading </a:t>
            </a:r>
            <a:r>
              <a:rPr lang="en-GB" sz="3200" dirty="0">
                <a:solidFill>
                  <a:schemeClr val="bg1"/>
                </a:solidFill>
              </a:rPr>
              <a:t>down to the chambers of death</a:t>
            </a:r>
            <a:r>
              <a:rPr lang="en-GB" sz="3200" dirty="0" smtClean="0">
                <a:solidFill>
                  <a:schemeClr val="bg1"/>
                </a:solidFill>
              </a:rPr>
              <a:t>.”</a:t>
            </a:r>
            <a:endParaRPr lang="en-GB" sz="3200" i="1" dirty="0">
              <a:solidFill>
                <a:schemeClr val="bg1"/>
              </a:solidFill>
            </a:endParaRPr>
          </a:p>
        </p:txBody>
      </p:sp>
    </p:spTree>
    <p:extLst>
      <p:ext uri="{BB962C8B-B14F-4D97-AF65-F5344CB8AC3E}">
        <p14:creationId xmlns:p14="http://schemas.microsoft.com/office/powerpoint/2010/main" val="1296620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lstStyle/>
          <a:p>
            <a:r>
              <a:rPr lang="en-GB" dirty="0" smtClean="0">
                <a:solidFill>
                  <a:schemeClr val="bg1"/>
                </a:solidFill>
              </a:rPr>
              <a:t>Summary of foolishness</a:t>
            </a:r>
            <a:endParaRPr lang="en-GB" dirty="0">
              <a:solidFill>
                <a:schemeClr val="bg1"/>
              </a:solidFill>
            </a:endParaRPr>
          </a:p>
        </p:txBody>
      </p:sp>
      <p:sp>
        <p:nvSpPr>
          <p:cNvPr id="3" name="Content Placeholder 2"/>
          <p:cNvSpPr>
            <a:spLocks noGrp="1"/>
          </p:cNvSpPr>
          <p:nvPr>
            <p:ph sz="quarter" idx="13"/>
          </p:nvPr>
        </p:nvSpPr>
        <p:spPr>
          <a:xfrm>
            <a:off x="539552" y="1268760"/>
            <a:ext cx="8280920" cy="5400600"/>
          </a:xfrm>
        </p:spPr>
        <p:txBody>
          <a:bodyPr>
            <a:normAutofit/>
          </a:bodyPr>
          <a:lstStyle/>
          <a:p>
            <a:pPr marL="342900" lvl="2" indent="-342900"/>
            <a:r>
              <a:rPr lang="en-GB" sz="3200" b="1" dirty="0" smtClean="0">
                <a:solidFill>
                  <a:schemeClr val="bg1"/>
                </a:solidFill>
              </a:rPr>
              <a:t>Do not have a light attitude to sin 14v9 </a:t>
            </a:r>
            <a:r>
              <a:rPr lang="en-GB" sz="2800" i="1" dirty="0">
                <a:solidFill>
                  <a:schemeClr val="bg1"/>
                </a:solidFill>
              </a:rPr>
              <a:t>“fools mock at making amends for sin</a:t>
            </a:r>
            <a:r>
              <a:rPr lang="en-GB" sz="2800" dirty="0">
                <a:solidFill>
                  <a:schemeClr val="bg1"/>
                </a:solidFill>
              </a:rPr>
              <a:t>”</a:t>
            </a:r>
            <a:r>
              <a:rPr lang="en-GB" sz="2800" dirty="0">
                <a:solidFill>
                  <a:schemeClr val="bg1"/>
                </a:solidFill>
              </a:rPr>
              <a:t> </a:t>
            </a:r>
            <a:endParaRPr lang="en-GB" sz="2800" dirty="0" smtClean="0">
              <a:solidFill>
                <a:schemeClr val="bg1"/>
              </a:solidFill>
            </a:endParaRPr>
          </a:p>
          <a:p>
            <a:pPr marL="800100" lvl="3" indent="-342900"/>
            <a:r>
              <a:rPr lang="en-GB" sz="2800" dirty="0" smtClean="0">
                <a:solidFill>
                  <a:schemeClr val="bg1"/>
                </a:solidFill>
              </a:rPr>
              <a:t>Instead choose the fear of the Lord </a:t>
            </a:r>
          </a:p>
          <a:p>
            <a:pPr marL="800100" lvl="3" indent="-342900"/>
            <a:r>
              <a:rPr lang="en-GB" sz="2800" dirty="0" smtClean="0">
                <a:solidFill>
                  <a:schemeClr val="bg1"/>
                </a:solidFill>
              </a:rPr>
              <a:t>1 </a:t>
            </a:r>
            <a:r>
              <a:rPr lang="en-GB" sz="2800" dirty="0">
                <a:solidFill>
                  <a:schemeClr val="bg1"/>
                </a:solidFill>
              </a:rPr>
              <a:t>Kings </a:t>
            </a:r>
            <a:r>
              <a:rPr lang="en-GB" sz="2800" dirty="0" smtClean="0">
                <a:solidFill>
                  <a:schemeClr val="bg1"/>
                </a:solidFill>
              </a:rPr>
              <a:t>18v21</a:t>
            </a:r>
            <a:r>
              <a:rPr lang="en-GB" sz="2800" i="1" dirty="0" smtClean="0">
                <a:solidFill>
                  <a:schemeClr val="bg1"/>
                </a:solidFill>
              </a:rPr>
              <a:t> “Elijah </a:t>
            </a:r>
            <a:r>
              <a:rPr lang="en-GB" sz="2800" i="1" dirty="0">
                <a:solidFill>
                  <a:schemeClr val="bg1"/>
                </a:solidFill>
              </a:rPr>
              <a:t>went before the people and said, ‘How long will you waver between two opinions? If the Lord is God, follow Him; but if Baal is God, follow him”</a:t>
            </a:r>
            <a:r>
              <a:rPr lang="en-GB" sz="2800" i="1" dirty="0"/>
              <a:t>.’</a:t>
            </a:r>
            <a:endParaRPr lang="en-GB" sz="2800" dirty="0"/>
          </a:p>
          <a:p>
            <a:r>
              <a:rPr lang="en-GB" sz="3200" b="1" dirty="0" smtClean="0">
                <a:solidFill>
                  <a:schemeClr val="bg1"/>
                </a:solidFill>
              </a:rPr>
              <a:t>Guard </a:t>
            </a:r>
            <a:r>
              <a:rPr lang="en-GB" sz="3200" b="1" dirty="0">
                <a:solidFill>
                  <a:schemeClr val="bg1"/>
                </a:solidFill>
              </a:rPr>
              <a:t>yourself with good company</a:t>
            </a:r>
            <a:r>
              <a:rPr lang="en-GB" sz="2800" dirty="0" smtClean="0">
                <a:solidFill>
                  <a:schemeClr val="bg1"/>
                </a:solidFill>
              </a:rPr>
              <a:t>, bad company corrupts good character</a:t>
            </a:r>
          </a:p>
          <a:p>
            <a:pPr lvl="2"/>
            <a:endParaRPr lang="en-GB" sz="2800" b="1" dirty="0" smtClean="0">
              <a:solidFill>
                <a:schemeClr val="bg1"/>
              </a:solidFill>
            </a:endParaRPr>
          </a:p>
        </p:txBody>
      </p:sp>
    </p:spTree>
    <p:extLst>
      <p:ext uri="{BB962C8B-B14F-4D97-AF65-F5344CB8AC3E}">
        <p14:creationId xmlns:p14="http://schemas.microsoft.com/office/powerpoint/2010/main" val="2458526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r>
              <a:rPr lang="en-GB" dirty="0" smtClean="0">
                <a:solidFill>
                  <a:schemeClr val="bg1"/>
                </a:solidFill>
              </a:rPr>
              <a:t>Proverbs and The Fool</a:t>
            </a:r>
            <a:endParaRPr lang="en-GB" dirty="0">
              <a:solidFill>
                <a:schemeClr val="bg1"/>
              </a:solidFill>
            </a:endParaRPr>
          </a:p>
        </p:txBody>
      </p:sp>
      <p:sp>
        <p:nvSpPr>
          <p:cNvPr id="3" name="Content Placeholder 2"/>
          <p:cNvSpPr>
            <a:spLocks noGrp="1"/>
          </p:cNvSpPr>
          <p:nvPr>
            <p:ph sz="quarter" idx="13"/>
          </p:nvPr>
        </p:nvSpPr>
        <p:spPr>
          <a:xfrm>
            <a:off x="611560" y="1052736"/>
            <a:ext cx="7924800" cy="5400600"/>
          </a:xfrm>
        </p:spPr>
        <p:txBody>
          <a:bodyPr>
            <a:normAutofit lnSpcReduction="10000"/>
          </a:bodyPr>
          <a:lstStyle/>
          <a:p>
            <a:pPr algn="just"/>
            <a:r>
              <a:rPr lang="en-GB" sz="2800" dirty="0" smtClean="0">
                <a:solidFill>
                  <a:schemeClr val="bg1"/>
                </a:solidFill>
              </a:rPr>
              <a:t>The journey into foolishness from being simple</a:t>
            </a:r>
          </a:p>
          <a:p>
            <a:pPr algn="just"/>
            <a:r>
              <a:rPr lang="en-GB" sz="2800" dirty="0" smtClean="0">
                <a:solidFill>
                  <a:schemeClr val="bg1"/>
                </a:solidFill>
              </a:rPr>
              <a:t>Words:- </a:t>
            </a:r>
          </a:p>
          <a:p>
            <a:pPr lvl="1" algn="just"/>
            <a:r>
              <a:rPr lang="en-GB" sz="2800" dirty="0" err="1" smtClean="0">
                <a:hlinkClick r:id="rId2" tooltip="ḵə·sîl,: of a fool [are] -- Occurrence 2 of 9."/>
              </a:rPr>
              <a:t>ḵə·sîl</a:t>
            </a:r>
            <a:r>
              <a:rPr lang="en-GB" sz="2800" dirty="0" smtClean="0"/>
              <a:t> </a:t>
            </a:r>
            <a:r>
              <a:rPr lang="en-GB" sz="2800" dirty="0" smtClean="0">
                <a:solidFill>
                  <a:schemeClr val="bg1"/>
                </a:solidFill>
              </a:rPr>
              <a:t>– dull and obstinate </a:t>
            </a:r>
          </a:p>
          <a:p>
            <a:pPr lvl="1" algn="just"/>
            <a:r>
              <a:rPr lang="en-GB" sz="2800" dirty="0" smtClean="0">
                <a:solidFill>
                  <a:schemeClr val="bg1"/>
                </a:solidFill>
                <a:hlinkClick r:id="rId3" tooltip="’ĕ·wîl: a fool -- Occurrence 9 of 14."/>
              </a:rPr>
              <a:t>’</a:t>
            </a:r>
            <a:r>
              <a:rPr lang="en-GB" sz="2800" dirty="0" err="1" smtClean="0">
                <a:solidFill>
                  <a:schemeClr val="bg1"/>
                </a:solidFill>
                <a:hlinkClick r:id="rId3" tooltip="’ĕ·wîl: a fool -- Occurrence 9 of 14."/>
              </a:rPr>
              <a:t>ĕ·wîl</a:t>
            </a:r>
            <a:r>
              <a:rPr lang="en-GB" sz="2800" dirty="0" smtClean="0">
                <a:solidFill>
                  <a:schemeClr val="bg1"/>
                </a:solidFill>
              </a:rPr>
              <a:t> – stupidity and stubbornness</a:t>
            </a:r>
          </a:p>
          <a:p>
            <a:pPr lvl="1" algn="just"/>
            <a:r>
              <a:rPr lang="en-GB" sz="2800" dirty="0" err="1" smtClean="0">
                <a:solidFill>
                  <a:schemeClr val="bg1"/>
                </a:solidFill>
                <a:hlinkClick r:id="rId4" tooltip="lə·nā·ḇāl: for a fool -- Occurrence 1 of 2."/>
              </a:rPr>
              <a:t>nā·ḇāl</a:t>
            </a:r>
            <a:r>
              <a:rPr lang="en-GB" sz="2800" dirty="0" smtClean="0">
                <a:solidFill>
                  <a:schemeClr val="bg1"/>
                </a:solidFill>
              </a:rPr>
              <a:t> – as above with added boorishness</a:t>
            </a:r>
          </a:p>
          <a:p>
            <a:pPr lvl="1" algn="just"/>
            <a:r>
              <a:rPr lang="en-GB" sz="2800" dirty="0" err="1" smtClean="0">
                <a:solidFill>
                  <a:schemeClr val="bg1"/>
                </a:solidFill>
              </a:rPr>
              <a:t>lêṣ</a:t>
            </a:r>
            <a:r>
              <a:rPr lang="en-GB" sz="2800" dirty="0" smtClean="0">
                <a:solidFill>
                  <a:schemeClr val="bg1"/>
                </a:solidFill>
              </a:rPr>
              <a:t> - the scorner</a:t>
            </a:r>
          </a:p>
          <a:p>
            <a:pPr lvl="1" algn="just"/>
            <a:r>
              <a:rPr lang="en-GB" sz="2800" dirty="0" smtClean="0">
                <a:solidFill>
                  <a:schemeClr val="bg1"/>
                </a:solidFill>
              </a:rPr>
              <a:t>Proverbs see the problem for each as being a man’s chosen outlook, rather than his mental equipment</a:t>
            </a:r>
          </a:p>
          <a:p>
            <a:pPr lvl="2" algn="just"/>
            <a:r>
              <a:rPr lang="en-GB" sz="2800" dirty="0" smtClean="0">
                <a:solidFill>
                  <a:schemeClr val="bg1"/>
                </a:solidFill>
              </a:rPr>
              <a:t>Attitude not aptitude</a:t>
            </a:r>
          </a:p>
          <a:p>
            <a:pPr lvl="2" algn="just"/>
            <a:r>
              <a:rPr lang="en-GB" sz="2800" dirty="0" smtClean="0">
                <a:solidFill>
                  <a:schemeClr val="bg1"/>
                </a:solidFill>
              </a:rPr>
              <a:t>Problem is spiritual not intellectual</a:t>
            </a:r>
          </a:p>
        </p:txBody>
      </p:sp>
    </p:spTree>
    <p:extLst>
      <p:ext uri="{BB962C8B-B14F-4D97-AF65-F5344CB8AC3E}">
        <p14:creationId xmlns:p14="http://schemas.microsoft.com/office/powerpoint/2010/main" val="98150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ppt_y"/>
                                          </p:val>
                                        </p:tav>
                                        <p:tav tm="100000">
                                          <p:val>
                                            <p:strVal val="#ppt_y"/>
                                          </p:val>
                                        </p:tav>
                                      </p:tavLst>
                                    </p:anim>
                                  </p:childTnLst>
                                </p:cTn>
                              </p:par>
                              <p:par>
                                <p:cTn id="49" presetID="2" presetClass="entr" presetSubtype="2"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lstStyle/>
          <a:p>
            <a:r>
              <a:rPr lang="en-GB" dirty="0" smtClean="0">
                <a:solidFill>
                  <a:schemeClr val="bg1"/>
                </a:solidFill>
              </a:rPr>
              <a:t>How to become a fool – step 1</a:t>
            </a:r>
            <a:endParaRPr lang="en-GB" dirty="0">
              <a:solidFill>
                <a:schemeClr val="bg1"/>
              </a:solidFill>
            </a:endParaRPr>
          </a:p>
        </p:txBody>
      </p:sp>
      <p:sp>
        <p:nvSpPr>
          <p:cNvPr id="3" name="Content Placeholder 2"/>
          <p:cNvSpPr>
            <a:spLocks noGrp="1"/>
          </p:cNvSpPr>
          <p:nvPr>
            <p:ph sz="quarter" idx="13"/>
          </p:nvPr>
        </p:nvSpPr>
        <p:spPr>
          <a:xfrm>
            <a:off x="539552" y="1124744"/>
            <a:ext cx="7920880" cy="5544616"/>
          </a:xfrm>
        </p:spPr>
        <p:txBody>
          <a:bodyPr>
            <a:normAutofit/>
          </a:bodyPr>
          <a:lstStyle/>
          <a:p>
            <a:pPr algn="just"/>
            <a:r>
              <a:rPr lang="en-GB" sz="3200" dirty="0" smtClean="0">
                <a:solidFill>
                  <a:schemeClr val="bg1"/>
                </a:solidFill>
              </a:rPr>
              <a:t>Lack of self awareness – </a:t>
            </a:r>
            <a:r>
              <a:rPr lang="en-GB" sz="2800" dirty="0">
                <a:solidFill>
                  <a:schemeClr val="bg1"/>
                </a:solidFill>
              </a:rPr>
              <a:t>26v12 “</a:t>
            </a:r>
            <a:r>
              <a:rPr lang="en-GB" sz="2800" i="1" dirty="0">
                <a:solidFill>
                  <a:schemeClr val="bg1"/>
                </a:solidFill>
              </a:rPr>
              <a:t>Do you see a person wise in their own eyes? There is more hope for a fool than for them.”</a:t>
            </a:r>
          </a:p>
          <a:p>
            <a:pPr lvl="2" algn="just"/>
            <a:r>
              <a:rPr lang="en-GB" sz="2800" dirty="0" smtClean="0">
                <a:solidFill>
                  <a:schemeClr val="bg1"/>
                </a:solidFill>
              </a:rPr>
              <a:t>See </a:t>
            </a:r>
            <a:r>
              <a:rPr lang="en-GB" sz="2800" dirty="0">
                <a:solidFill>
                  <a:schemeClr val="bg1"/>
                </a:solidFill>
              </a:rPr>
              <a:t>no need </a:t>
            </a:r>
            <a:r>
              <a:rPr lang="en-GB" sz="2800" dirty="0" smtClean="0">
                <a:solidFill>
                  <a:schemeClr val="bg1"/>
                </a:solidFill>
              </a:rPr>
              <a:t>of wisdom as they think they have arrived!</a:t>
            </a:r>
            <a:endParaRPr lang="en-GB" sz="2800" dirty="0">
              <a:solidFill>
                <a:schemeClr val="bg1"/>
              </a:solidFill>
            </a:endParaRPr>
          </a:p>
          <a:p>
            <a:pPr lvl="1" algn="just"/>
            <a:r>
              <a:rPr lang="en-GB" sz="2800" dirty="0" smtClean="0">
                <a:solidFill>
                  <a:schemeClr val="bg1"/>
                </a:solidFill>
              </a:rPr>
              <a:t>Doesn’t heed correction - 17v10 </a:t>
            </a:r>
            <a:r>
              <a:rPr lang="en-GB" sz="2800" i="1" dirty="0" smtClean="0">
                <a:solidFill>
                  <a:schemeClr val="bg1"/>
                </a:solidFill>
              </a:rPr>
              <a:t>“A </a:t>
            </a:r>
            <a:r>
              <a:rPr lang="en-GB" sz="2800" i="1" dirty="0">
                <a:solidFill>
                  <a:schemeClr val="bg1"/>
                </a:solidFill>
              </a:rPr>
              <a:t>rebuke </a:t>
            </a:r>
            <a:r>
              <a:rPr lang="en-GB" sz="2800" i="1" dirty="0" smtClean="0">
                <a:solidFill>
                  <a:schemeClr val="bg1"/>
                </a:solidFill>
              </a:rPr>
              <a:t>impresses </a:t>
            </a:r>
            <a:r>
              <a:rPr lang="en-GB" sz="2800" i="1" dirty="0">
                <a:solidFill>
                  <a:schemeClr val="bg1"/>
                </a:solidFill>
              </a:rPr>
              <a:t>a discerning </a:t>
            </a:r>
            <a:r>
              <a:rPr lang="en-GB" sz="2800" i="1" dirty="0" smtClean="0">
                <a:solidFill>
                  <a:schemeClr val="bg1"/>
                </a:solidFill>
              </a:rPr>
              <a:t>person more </a:t>
            </a:r>
            <a:r>
              <a:rPr lang="en-GB" sz="2800" i="1" dirty="0">
                <a:solidFill>
                  <a:schemeClr val="bg1"/>
                </a:solidFill>
              </a:rPr>
              <a:t>than a hundred lashes a fool</a:t>
            </a:r>
            <a:r>
              <a:rPr lang="en-GB" sz="2800" i="1" dirty="0" smtClean="0">
                <a:solidFill>
                  <a:schemeClr val="bg1"/>
                </a:solidFill>
              </a:rPr>
              <a:t>.”</a:t>
            </a:r>
            <a:r>
              <a:rPr lang="en-GB" sz="2800" dirty="0">
                <a:solidFill>
                  <a:schemeClr val="bg1"/>
                </a:solidFill>
              </a:rPr>
              <a:t> </a:t>
            </a:r>
            <a:endParaRPr lang="en-GB" sz="2800" dirty="0" smtClean="0">
              <a:solidFill>
                <a:schemeClr val="bg1"/>
              </a:solidFill>
            </a:endParaRPr>
          </a:p>
        </p:txBody>
      </p:sp>
    </p:spTree>
    <p:extLst>
      <p:ext uri="{BB962C8B-B14F-4D97-AF65-F5344CB8AC3E}">
        <p14:creationId xmlns:p14="http://schemas.microsoft.com/office/powerpoint/2010/main" val="625234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lstStyle/>
          <a:p>
            <a:r>
              <a:rPr lang="en-GB" dirty="0" smtClean="0">
                <a:solidFill>
                  <a:schemeClr val="bg1"/>
                </a:solidFill>
              </a:rPr>
              <a:t>How to become a fool step 2</a:t>
            </a:r>
            <a:endParaRPr lang="en-GB" dirty="0">
              <a:solidFill>
                <a:schemeClr val="bg1"/>
              </a:solidFill>
            </a:endParaRPr>
          </a:p>
        </p:txBody>
      </p:sp>
      <p:sp>
        <p:nvSpPr>
          <p:cNvPr id="3" name="Content Placeholder 2"/>
          <p:cNvSpPr>
            <a:spLocks noGrp="1"/>
          </p:cNvSpPr>
          <p:nvPr>
            <p:ph sz="quarter" idx="13"/>
          </p:nvPr>
        </p:nvSpPr>
        <p:spPr>
          <a:xfrm>
            <a:off x="539552" y="1268760"/>
            <a:ext cx="8136904" cy="5400600"/>
          </a:xfrm>
        </p:spPr>
        <p:txBody>
          <a:bodyPr>
            <a:normAutofit/>
          </a:bodyPr>
          <a:lstStyle/>
          <a:p>
            <a:pPr algn="just"/>
            <a:r>
              <a:rPr lang="en-GB" sz="3200" dirty="0" smtClean="0">
                <a:solidFill>
                  <a:schemeClr val="bg1"/>
                </a:solidFill>
              </a:rPr>
              <a:t>Drift  </a:t>
            </a:r>
            <a:r>
              <a:rPr lang="en-GB" sz="2800" dirty="0" smtClean="0">
                <a:solidFill>
                  <a:schemeClr val="bg1"/>
                </a:solidFill>
              </a:rPr>
              <a:t>1v32</a:t>
            </a:r>
            <a:r>
              <a:rPr lang="en-GB" sz="3200" dirty="0" smtClean="0">
                <a:solidFill>
                  <a:schemeClr val="bg1"/>
                </a:solidFill>
              </a:rPr>
              <a:t> “</a:t>
            </a:r>
            <a:r>
              <a:rPr lang="en-GB" sz="2800" i="1" dirty="0">
                <a:solidFill>
                  <a:schemeClr val="bg1"/>
                </a:solidFill>
              </a:rPr>
              <a:t>For the waywardness of the simple will kill </a:t>
            </a:r>
            <a:r>
              <a:rPr lang="en-GB" sz="2800" i="1" dirty="0" smtClean="0">
                <a:solidFill>
                  <a:schemeClr val="bg1"/>
                </a:solidFill>
              </a:rPr>
              <a:t>them, and </a:t>
            </a:r>
            <a:r>
              <a:rPr lang="en-GB" sz="2800" i="1" dirty="0">
                <a:solidFill>
                  <a:schemeClr val="bg1"/>
                </a:solidFill>
              </a:rPr>
              <a:t>the complacency of fools will destroy </a:t>
            </a:r>
            <a:r>
              <a:rPr lang="en-GB" sz="2800" i="1" dirty="0" smtClean="0">
                <a:solidFill>
                  <a:schemeClr val="bg1"/>
                </a:solidFill>
              </a:rPr>
              <a:t>them”</a:t>
            </a:r>
          </a:p>
          <a:p>
            <a:pPr lvl="2" algn="just"/>
            <a:r>
              <a:rPr lang="en-GB" sz="2800" i="1" dirty="0" smtClean="0">
                <a:solidFill>
                  <a:schemeClr val="bg1"/>
                </a:solidFill>
              </a:rPr>
              <a:t>7v7-9 “I saw among the simple, I noticed among the young men a youth who lacked judgment. He was going down the street near her corner, walking along in the direction of her house at twilight, as the day was fading, as the dark of night set in” </a:t>
            </a:r>
          </a:p>
        </p:txBody>
      </p:sp>
    </p:spTree>
    <p:extLst>
      <p:ext uri="{BB962C8B-B14F-4D97-AF65-F5344CB8AC3E}">
        <p14:creationId xmlns:p14="http://schemas.microsoft.com/office/powerpoint/2010/main" val="2001524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7924800" cy="562074"/>
          </a:xfrm>
        </p:spPr>
        <p:txBody>
          <a:bodyPr/>
          <a:lstStyle/>
          <a:p>
            <a:r>
              <a:rPr lang="en-GB" dirty="0" smtClean="0">
                <a:solidFill>
                  <a:schemeClr val="bg1"/>
                </a:solidFill>
              </a:rPr>
              <a:t>How to become a fool step 3</a:t>
            </a:r>
            <a:endParaRPr lang="en-GB" dirty="0">
              <a:solidFill>
                <a:schemeClr val="bg1"/>
              </a:solidFill>
            </a:endParaRPr>
          </a:p>
        </p:txBody>
      </p:sp>
      <p:sp>
        <p:nvSpPr>
          <p:cNvPr id="3" name="Content Placeholder 2"/>
          <p:cNvSpPr>
            <a:spLocks noGrp="1"/>
          </p:cNvSpPr>
          <p:nvPr>
            <p:ph sz="quarter" idx="13"/>
          </p:nvPr>
        </p:nvSpPr>
        <p:spPr>
          <a:xfrm>
            <a:off x="539552" y="908720"/>
            <a:ext cx="8136904" cy="5616624"/>
          </a:xfrm>
        </p:spPr>
        <p:txBody>
          <a:bodyPr>
            <a:normAutofit/>
          </a:bodyPr>
          <a:lstStyle/>
          <a:p>
            <a:pPr algn="just"/>
            <a:r>
              <a:rPr lang="en-GB" sz="3200" dirty="0" smtClean="0">
                <a:solidFill>
                  <a:schemeClr val="bg1"/>
                </a:solidFill>
              </a:rPr>
              <a:t>Enjoy the life of folly and the ease of it </a:t>
            </a:r>
          </a:p>
          <a:p>
            <a:pPr lvl="2" algn="just"/>
            <a:r>
              <a:rPr lang="en-GB" sz="2800" dirty="0">
                <a:solidFill>
                  <a:schemeClr val="bg1"/>
                </a:solidFill>
              </a:rPr>
              <a:t>15v21 “Folly delights a man who lacks judgement”</a:t>
            </a:r>
            <a:endParaRPr lang="en-GB" sz="2800" i="1" dirty="0">
              <a:solidFill>
                <a:schemeClr val="bg1"/>
              </a:solidFill>
            </a:endParaRPr>
          </a:p>
          <a:p>
            <a:pPr lvl="2" algn="just"/>
            <a:r>
              <a:rPr lang="en-GB" sz="2800" dirty="0" smtClean="0">
                <a:solidFill>
                  <a:schemeClr val="bg1"/>
                </a:solidFill>
              </a:rPr>
              <a:t>17v24</a:t>
            </a:r>
            <a:r>
              <a:rPr lang="en-GB" sz="3200" dirty="0" smtClean="0">
                <a:solidFill>
                  <a:schemeClr val="bg1"/>
                </a:solidFill>
              </a:rPr>
              <a:t> “</a:t>
            </a:r>
            <a:r>
              <a:rPr lang="en-GB" sz="2800" i="1" dirty="0" smtClean="0">
                <a:solidFill>
                  <a:schemeClr val="bg1"/>
                </a:solidFill>
              </a:rPr>
              <a:t>A </a:t>
            </a:r>
            <a:r>
              <a:rPr lang="en-GB" sz="2800" i="1" dirty="0">
                <a:solidFill>
                  <a:schemeClr val="bg1"/>
                </a:solidFill>
              </a:rPr>
              <a:t>discerning person keeps wisdom in </a:t>
            </a:r>
            <a:r>
              <a:rPr lang="en-GB" sz="2800" i="1" dirty="0" smtClean="0">
                <a:solidFill>
                  <a:schemeClr val="bg1"/>
                </a:solidFill>
              </a:rPr>
              <a:t>view, but </a:t>
            </a:r>
            <a:r>
              <a:rPr lang="en-GB" sz="2800" i="1" dirty="0">
                <a:solidFill>
                  <a:schemeClr val="bg1"/>
                </a:solidFill>
              </a:rPr>
              <a:t>a fool’s eyes wander to the ends of the earth</a:t>
            </a:r>
            <a:r>
              <a:rPr lang="en-GB" sz="2800" i="1" dirty="0" smtClean="0">
                <a:solidFill>
                  <a:schemeClr val="bg1"/>
                </a:solidFill>
              </a:rPr>
              <a:t>.”</a:t>
            </a:r>
            <a:r>
              <a:rPr lang="en-GB" sz="2800" i="1" dirty="0">
                <a:solidFill>
                  <a:schemeClr val="bg1"/>
                </a:solidFill>
              </a:rPr>
              <a:t> </a:t>
            </a:r>
            <a:endParaRPr lang="en-GB" sz="2800" i="1" dirty="0" smtClean="0">
              <a:solidFill>
                <a:schemeClr val="bg1"/>
              </a:solidFill>
            </a:endParaRPr>
          </a:p>
          <a:p>
            <a:pPr lvl="2" algn="just"/>
            <a:r>
              <a:rPr lang="en-GB" sz="2800" dirty="0" smtClean="0">
                <a:solidFill>
                  <a:schemeClr val="bg1"/>
                </a:solidFill>
              </a:rPr>
              <a:t>12v11b </a:t>
            </a:r>
            <a:r>
              <a:rPr lang="en-GB" sz="2800" i="1" dirty="0" smtClean="0">
                <a:solidFill>
                  <a:schemeClr val="bg1"/>
                </a:solidFill>
              </a:rPr>
              <a:t>“those </a:t>
            </a:r>
            <a:r>
              <a:rPr lang="en-GB" sz="2800" i="1" dirty="0">
                <a:solidFill>
                  <a:schemeClr val="bg1"/>
                </a:solidFill>
              </a:rPr>
              <a:t>who chase fantasies have no sense</a:t>
            </a:r>
            <a:r>
              <a:rPr lang="en-GB" sz="2800" i="1" dirty="0" smtClean="0">
                <a:solidFill>
                  <a:schemeClr val="bg1"/>
                </a:solidFill>
              </a:rPr>
              <a:t>.”</a:t>
            </a:r>
            <a:r>
              <a:rPr lang="en-GB" sz="2800" i="1" dirty="0">
                <a:solidFill>
                  <a:schemeClr val="bg1"/>
                </a:solidFill>
              </a:rPr>
              <a:t> </a:t>
            </a:r>
            <a:r>
              <a:rPr lang="en-GB" sz="2800" dirty="0" smtClean="0">
                <a:solidFill>
                  <a:schemeClr val="bg1"/>
                </a:solidFill>
              </a:rPr>
              <a:t>and</a:t>
            </a:r>
            <a:r>
              <a:rPr lang="en-GB" sz="2800" i="1" dirty="0">
                <a:solidFill>
                  <a:schemeClr val="bg1"/>
                </a:solidFill>
              </a:rPr>
              <a:t> </a:t>
            </a:r>
            <a:r>
              <a:rPr lang="en-GB" sz="2800" dirty="0" smtClean="0">
                <a:solidFill>
                  <a:schemeClr val="bg1"/>
                </a:solidFill>
              </a:rPr>
              <a:t>14v23b</a:t>
            </a:r>
            <a:r>
              <a:rPr lang="en-GB" sz="2800" i="1" dirty="0" smtClean="0">
                <a:solidFill>
                  <a:schemeClr val="bg1"/>
                </a:solidFill>
              </a:rPr>
              <a:t> “mere </a:t>
            </a:r>
            <a:r>
              <a:rPr lang="en-GB" sz="2800" i="1" dirty="0">
                <a:solidFill>
                  <a:schemeClr val="bg1"/>
                </a:solidFill>
              </a:rPr>
              <a:t>talk leads only to </a:t>
            </a:r>
            <a:r>
              <a:rPr lang="en-GB" sz="2800" i="1" dirty="0" smtClean="0">
                <a:solidFill>
                  <a:schemeClr val="bg1"/>
                </a:solidFill>
              </a:rPr>
              <a:t>poverty</a:t>
            </a:r>
            <a:r>
              <a:rPr lang="en-GB" sz="2800" i="1" dirty="0">
                <a:solidFill>
                  <a:schemeClr val="bg1"/>
                </a:solidFill>
              </a:rPr>
              <a:t>” </a:t>
            </a:r>
            <a:endParaRPr lang="en-GB" sz="2800" i="1" dirty="0" smtClean="0">
              <a:solidFill>
                <a:schemeClr val="bg1"/>
              </a:solidFill>
            </a:endParaRPr>
          </a:p>
          <a:p>
            <a:pPr lvl="2" algn="just"/>
            <a:r>
              <a:rPr lang="en-GB" sz="2800" i="1" dirty="0">
                <a:solidFill>
                  <a:schemeClr val="bg1"/>
                </a:solidFill>
              </a:rPr>
              <a:t>17v16 “Why is there in the hand of a fool the purchase price of wisdom, Since he has no heart for it?”</a:t>
            </a:r>
          </a:p>
          <a:p>
            <a:pPr lvl="2" algn="just"/>
            <a:endParaRPr lang="en-GB" sz="2800" i="1" dirty="0" smtClean="0">
              <a:solidFill>
                <a:schemeClr val="bg1"/>
              </a:solidFill>
            </a:endParaRPr>
          </a:p>
        </p:txBody>
      </p:sp>
    </p:spTree>
    <p:extLst>
      <p:ext uri="{BB962C8B-B14F-4D97-AF65-F5344CB8AC3E}">
        <p14:creationId xmlns:p14="http://schemas.microsoft.com/office/powerpoint/2010/main" val="1315834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r>
              <a:rPr lang="en-GB" dirty="0" smtClean="0">
                <a:solidFill>
                  <a:schemeClr val="bg1"/>
                </a:solidFill>
              </a:rPr>
              <a:t>How to become a fool steps 4 and 5</a:t>
            </a:r>
            <a:endParaRPr lang="en-GB" dirty="0">
              <a:solidFill>
                <a:schemeClr val="bg1"/>
              </a:solidFill>
            </a:endParaRPr>
          </a:p>
        </p:txBody>
      </p:sp>
      <p:sp>
        <p:nvSpPr>
          <p:cNvPr id="3" name="Content Placeholder 2"/>
          <p:cNvSpPr>
            <a:spLocks noGrp="1"/>
          </p:cNvSpPr>
          <p:nvPr>
            <p:ph sz="quarter" idx="13"/>
          </p:nvPr>
        </p:nvSpPr>
        <p:spPr>
          <a:xfrm>
            <a:off x="539552" y="908720"/>
            <a:ext cx="8280920" cy="5760640"/>
          </a:xfrm>
        </p:spPr>
        <p:txBody>
          <a:bodyPr>
            <a:normAutofit/>
          </a:bodyPr>
          <a:lstStyle/>
          <a:p>
            <a:pPr algn="just"/>
            <a:r>
              <a:rPr lang="en-GB" sz="3200" dirty="0" smtClean="0">
                <a:solidFill>
                  <a:schemeClr val="bg1"/>
                </a:solidFill>
              </a:rPr>
              <a:t>Company</a:t>
            </a:r>
            <a:r>
              <a:rPr lang="en-GB" sz="2800" dirty="0" smtClean="0">
                <a:solidFill>
                  <a:schemeClr val="bg1"/>
                </a:solidFill>
              </a:rPr>
              <a:t> 13v20 </a:t>
            </a:r>
            <a:r>
              <a:rPr lang="en-GB" sz="2800" i="1" dirty="0">
                <a:solidFill>
                  <a:schemeClr val="bg1"/>
                </a:solidFill>
              </a:rPr>
              <a:t>“Walk </a:t>
            </a:r>
            <a:r>
              <a:rPr lang="en-GB" sz="2800" i="1" dirty="0">
                <a:solidFill>
                  <a:schemeClr val="bg1"/>
                </a:solidFill>
              </a:rPr>
              <a:t>with the wise and become wise, for a companion of fools suffers harm</a:t>
            </a:r>
            <a:r>
              <a:rPr lang="en-GB" sz="2800" i="1" dirty="0" smtClean="0">
                <a:solidFill>
                  <a:schemeClr val="bg1"/>
                </a:solidFill>
              </a:rPr>
              <a:t>.”</a:t>
            </a:r>
          </a:p>
          <a:p>
            <a:pPr lvl="2" algn="just"/>
            <a:r>
              <a:rPr lang="en-GB" sz="2800" dirty="0" smtClean="0">
                <a:solidFill>
                  <a:schemeClr val="bg1"/>
                </a:solidFill>
              </a:rPr>
              <a:t>1v10</a:t>
            </a:r>
            <a:r>
              <a:rPr lang="en-GB" sz="2800" i="1" dirty="0" smtClean="0">
                <a:solidFill>
                  <a:schemeClr val="bg1"/>
                </a:solidFill>
              </a:rPr>
              <a:t> “My son, if sinners entice you, do not give into them”</a:t>
            </a:r>
          </a:p>
          <a:p>
            <a:pPr lvl="2" algn="just"/>
            <a:r>
              <a:rPr lang="en-GB" sz="2800" dirty="0" smtClean="0">
                <a:solidFill>
                  <a:schemeClr val="bg1"/>
                </a:solidFill>
              </a:rPr>
              <a:t>1v13-14</a:t>
            </a:r>
            <a:r>
              <a:rPr lang="en-GB" sz="2800" i="1" dirty="0" smtClean="0">
                <a:solidFill>
                  <a:schemeClr val="bg1"/>
                </a:solidFill>
              </a:rPr>
              <a:t> “we will get all sorts of valuable things and fill our houses with plunder; throw in your lot with us, and we will share a common purse”</a:t>
            </a:r>
            <a:endParaRPr lang="en-GB" sz="2800" i="1" dirty="0">
              <a:solidFill>
                <a:schemeClr val="bg1"/>
              </a:solidFill>
            </a:endParaRPr>
          </a:p>
          <a:p>
            <a:pPr lvl="3" algn="just"/>
            <a:r>
              <a:rPr lang="en-GB" sz="2800" dirty="0" smtClean="0">
                <a:solidFill>
                  <a:schemeClr val="bg1"/>
                </a:solidFill>
              </a:rPr>
              <a:t>1 </a:t>
            </a:r>
            <a:r>
              <a:rPr lang="en-GB" sz="2800" dirty="0" err="1" smtClean="0">
                <a:solidFill>
                  <a:schemeClr val="bg1"/>
                </a:solidFill>
              </a:rPr>
              <a:t>Cor</a:t>
            </a:r>
            <a:r>
              <a:rPr lang="en-GB" sz="2800" dirty="0" smtClean="0">
                <a:solidFill>
                  <a:schemeClr val="bg1"/>
                </a:solidFill>
              </a:rPr>
              <a:t> 15v33 </a:t>
            </a:r>
            <a:r>
              <a:rPr lang="en-GB" sz="2800" i="1" dirty="0">
                <a:solidFill>
                  <a:schemeClr val="bg1"/>
                </a:solidFill>
              </a:rPr>
              <a:t>“Do </a:t>
            </a:r>
            <a:r>
              <a:rPr lang="en-GB" sz="2800" i="1" dirty="0">
                <a:solidFill>
                  <a:schemeClr val="bg1"/>
                </a:solidFill>
              </a:rPr>
              <a:t>not be misled: ‘Bad company corrupts good character</a:t>
            </a:r>
            <a:r>
              <a:rPr lang="en-GB" sz="2800" i="1" dirty="0" smtClean="0">
                <a:solidFill>
                  <a:schemeClr val="bg1"/>
                </a:solidFill>
              </a:rPr>
              <a:t>.’ ”</a:t>
            </a:r>
            <a:r>
              <a:rPr lang="en-GB" sz="3200" dirty="0" smtClean="0">
                <a:solidFill>
                  <a:schemeClr val="bg1"/>
                </a:solidFill>
              </a:rPr>
              <a:t> </a:t>
            </a:r>
          </a:p>
          <a:p>
            <a:pPr algn="just"/>
            <a:r>
              <a:rPr lang="en-GB" sz="3200" dirty="0" smtClean="0">
                <a:solidFill>
                  <a:schemeClr val="bg1"/>
                </a:solidFill>
              </a:rPr>
              <a:t>Repeat </a:t>
            </a:r>
            <a:r>
              <a:rPr lang="en-GB" sz="3200" dirty="0">
                <a:solidFill>
                  <a:schemeClr val="bg1"/>
                </a:solidFill>
              </a:rPr>
              <a:t>the same mistakes</a:t>
            </a:r>
            <a:r>
              <a:rPr lang="en-GB" sz="2800" dirty="0">
                <a:solidFill>
                  <a:schemeClr val="bg1"/>
                </a:solidFill>
              </a:rPr>
              <a:t> 26v11</a:t>
            </a:r>
            <a:r>
              <a:rPr lang="en-GB" sz="2800" i="1" dirty="0">
                <a:solidFill>
                  <a:schemeClr val="bg1"/>
                </a:solidFill>
              </a:rPr>
              <a:t> “As a dog returns to its vomit, so fools repeat their folly</a:t>
            </a:r>
            <a:r>
              <a:rPr lang="en-GB" sz="2800" i="1" dirty="0" smtClean="0">
                <a:solidFill>
                  <a:schemeClr val="bg1"/>
                </a:solidFill>
              </a:rPr>
              <a:t>.</a:t>
            </a:r>
            <a:endParaRPr lang="en-GB" sz="2800" i="1" dirty="0">
              <a:solidFill>
                <a:schemeClr val="bg1"/>
              </a:solidFill>
            </a:endParaRPr>
          </a:p>
        </p:txBody>
      </p:sp>
    </p:spTree>
    <p:extLst>
      <p:ext uri="{BB962C8B-B14F-4D97-AF65-F5344CB8AC3E}">
        <p14:creationId xmlns:p14="http://schemas.microsoft.com/office/powerpoint/2010/main" val="34667335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r>
              <a:rPr lang="en-GB" dirty="0" smtClean="0">
                <a:solidFill>
                  <a:schemeClr val="bg1"/>
                </a:solidFill>
              </a:rPr>
              <a:t>How to spot a fool</a:t>
            </a:r>
            <a:endParaRPr lang="en-GB" dirty="0">
              <a:solidFill>
                <a:schemeClr val="bg1"/>
              </a:solidFill>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268759"/>
            <a:ext cx="8352928" cy="52173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06040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65000"/>
            <a:lumOff val="3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r>
              <a:rPr lang="en-GB" dirty="0" smtClean="0"/>
              <a:t>Look for foolishness near to home</a:t>
            </a:r>
            <a:endParaRPr lang="en-GB" dirty="0"/>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1484784"/>
            <a:ext cx="3442380" cy="46238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484784"/>
            <a:ext cx="3561606" cy="46238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13934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r>
              <a:rPr lang="en-GB" dirty="0" smtClean="0">
                <a:solidFill>
                  <a:schemeClr val="bg1"/>
                </a:solidFill>
              </a:rPr>
              <a:t>How to spot a fool 1</a:t>
            </a:r>
            <a:endParaRPr lang="en-GB" dirty="0">
              <a:solidFill>
                <a:schemeClr val="bg1"/>
              </a:solidFill>
            </a:endParaRPr>
          </a:p>
        </p:txBody>
      </p:sp>
      <p:sp>
        <p:nvSpPr>
          <p:cNvPr id="3" name="Content Placeholder 2"/>
          <p:cNvSpPr>
            <a:spLocks noGrp="1"/>
          </p:cNvSpPr>
          <p:nvPr>
            <p:ph sz="quarter" idx="13"/>
          </p:nvPr>
        </p:nvSpPr>
        <p:spPr>
          <a:xfrm>
            <a:off x="539552" y="1052736"/>
            <a:ext cx="8280920" cy="5400600"/>
          </a:xfrm>
        </p:spPr>
        <p:txBody>
          <a:bodyPr>
            <a:normAutofit fontScale="92500" lnSpcReduction="10000"/>
          </a:bodyPr>
          <a:lstStyle/>
          <a:p>
            <a:pPr algn="just"/>
            <a:r>
              <a:rPr lang="en-GB" sz="3200" b="1" dirty="0" smtClean="0">
                <a:solidFill>
                  <a:schemeClr val="bg1"/>
                </a:solidFill>
              </a:rPr>
              <a:t>Getting and using money </a:t>
            </a:r>
            <a:r>
              <a:rPr lang="en-GB" sz="3200" dirty="0" smtClean="0">
                <a:solidFill>
                  <a:schemeClr val="bg1"/>
                </a:solidFill>
              </a:rPr>
              <a:t>“</a:t>
            </a:r>
            <a:r>
              <a:rPr lang="en-GB" sz="2800" i="1" dirty="0" smtClean="0">
                <a:solidFill>
                  <a:schemeClr val="bg1"/>
                </a:solidFill>
              </a:rPr>
              <a:t>Dishonest</a:t>
            </a:r>
            <a:r>
              <a:rPr lang="en-GB" sz="2800" i="1" dirty="0">
                <a:solidFill>
                  <a:schemeClr val="bg1"/>
                </a:solidFill>
              </a:rPr>
              <a:t> money dwindles away, but whoever gathers money little by little makes it grow</a:t>
            </a:r>
            <a:r>
              <a:rPr lang="en-GB" sz="2800" i="1" dirty="0" smtClean="0">
                <a:solidFill>
                  <a:schemeClr val="bg1"/>
                </a:solidFill>
              </a:rPr>
              <a:t>.”</a:t>
            </a:r>
            <a:endParaRPr lang="en-GB" sz="2800" i="1" dirty="0">
              <a:solidFill>
                <a:schemeClr val="bg1"/>
              </a:solidFill>
            </a:endParaRPr>
          </a:p>
          <a:p>
            <a:pPr algn="just"/>
            <a:r>
              <a:rPr lang="en-GB" sz="3200" b="1" dirty="0" smtClean="0">
                <a:solidFill>
                  <a:schemeClr val="bg1"/>
                </a:solidFill>
              </a:rPr>
              <a:t>Their talk </a:t>
            </a:r>
            <a:r>
              <a:rPr lang="en-GB" sz="2800" dirty="0" smtClean="0">
                <a:solidFill>
                  <a:schemeClr val="bg1"/>
                </a:solidFill>
              </a:rPr>
              <a:t>14v7</a:t>
            </a:r>
            <a:r>
              <a:rPr lang="en-GB" sz="3200" dirty="0" smtClean="0">
                <a:solidFill>
                  <a:schemeClr val="bg1"/>
                </a:solidFill>
              </a:rPr>
              <a:t> “</a:t>
            </a:r>
            <a:r>
              <a:rPr lang="en-GB" sz="2800" i="1" dirty="0">
                <a:solidFill>
                  <a:schemeClr val="bg1"/>
                </a:solidFill>
              </a:rPr>
              <a:t>Stay away from a </a:t>
            </a:r>
            <a:r>
              <a:rPr lang="en-GB" sz="2800" i="1" dirty="0" smtClean="0">
                <a:solidFill>
                  <a:schemeClr val="bg1"/>
                </a:solidFill>
              </a:rPr>
              <a:t>fool, for </a:t>
            </a:r>
            <a:r>
              <a:rPr lang="en-GB" sz="2800" i="1" dirty="0">
                <a:solidFill>
                  <a:schemeClr val="bg1"/>
                </a:solidFill>
              </a:rPr>
              <a:t>you will not find knowledge on their </a:t>
            </a:r>
            <a:r>
              <a:rPr lang="en-GB" sz="2800" i="1" dirty="0" smtClean="0">
                <a:solidFill>
                  <a:schemeClr val="bg1"/>
                </a:solidFill>
              </a:rPr>
              <a:t>lips”</a:t>
            </a:r>
            <a:r>
              <a:rPr lang="en-GB" sz="2800" dirty="0" smtClean="0"/>
              <a:t>.</a:t>
            </a:r>
            <a:r>
              <a:rPr lang="en-GB" sz="2800" i="1" dirty="0" smtClean="0">
                <a:solidFill>
                  <a:schemeClr val="bg1"/>
                </a:solidFill>
              </a:rPr>
              <a:t> </a:t>
            </a:r>
          </a:p>
          <a:p>
            <a:pPr algn="just"/>
            <a:r>
              <a:rPr lang="en-GB" sz="3200" b="1" dirty="0" smtClean="0">
                <a:solidFill>
                  <a:schemeClr val="bg1"/>
                </a:solidFill>
              </a:rPr>
              <a:t>Their temper </a:t>
            </a:r>
          </a:p>
          <a:p>
            <a:pPr lvl="1" algn="just"/>
            <a:r>
              <a:rPr lang="en-GB" sz="2800" b="1" dirty="0" smtClean="0">
                <a:solidFill>
                  <a:schemeClr val="bg1"/>
                </a:solidFill>
              </a:rPr>
              <a:t>Fierce</a:t>
            </a:r>
            <a:r>
              <a:rPr lang="en-GB" sz="2800" dirty="0" smtClean="0">
                <a:solidFill>
                  <a:schemeClr val="bg1"/>
                </a:solidFill>
              </a:rPr>
              <a:t> 17v12 </a:t>
            </a:r>
            <a:r>
              <a:rPr lang="en-GB" sz="2800" i="1" dirty="0" smtClean="0">
                <a:solidFill>
                  <a:schemeClr val="bg1"/>
                </a:solidFill>
              </a:rPr>
              <a:t>“</a:t>
            </a:r>
            <a:r>
              <a:rPr lang="en-GB" sz="2800" i="1" dirty="0">
                <a:solidFill>
                  <a:schemeClr val="bg1"/>
                </a:solidFill>
              </a:rPr>
              <a:t>Better to meet a bear robbed of her </a:t>
            </a:r>
            <a:r>
              <a:rPr lang="en-GB" sz="2800" i="1" dirty="0" smtClean="0">
                <a:solidFill>
                  <a:schemeClr val="bg1"/>
                </a:solidFill>
              </a:rPr>
              <a:t>cubs than </a:t>
            </a:r>
            <a:r>
              <a:rPr lang="en-GB" sz="2800" i="1" dirty="0">
                <a:solidFill>
                  <a:schemeClr val="bg1"/>
                </a:solidFill>
              </a:rPr>
              <a:t>a </a:t>
            </a:r>
            <a:r>
              <a:rPr lang="en-GB" sz="2800" i="1" dirty="0" smtClean="0">
                <a:solidFill>
                  <a:schemeClr val="bg1"/>
                </a:solidFill>
              </a:rPr>
              <a:t>fool </a:t>
            </a:r>
            <a:r>
              <a:rPr lang="en-GB" sz="2800" i="1" dirty="0">
                <a:solidFill>
                  <a:schemeClr val="bg1"/>
                </a:solidFill>
              </a:rPr>
              <a:t>bent on folly</a:t>
            </a:r>
            <a:r>
              <a:rPr lang="en-GB" sz="2800" i="1" dirty="0" smtClean="0">
                <a:solidFill>
                  <a:schemeClr val="bg1"/>
                </a:solidFill>
              </a:rPr>
              <a:t>.”</a:t>
            </a:r>
          </a:p>
          <a:p>
            <a:pPr lvl="1" algn="just"/>
            <a:r>
              <a:rPr lang="en-GB" sz="2800" b="1" dirty="0" smtClean="0">
                <a:solidFill>
                  <a:schemeClr val="bg1"/>
                </a:solidFill>
              </a:rPr>
              <a:t>Uncontrolled</a:t>
            </a:r>
            <a:r>
              <a:rPr lang="en-GB" sz="2800" dirty="0" smtClean="0">
                <a:solidFill>
                  <a:schemeClr val="bg1"/>
                </a:solidFill>
              </a:rPr>
              <a:t> 29v11 </a:t>
            </a:r>
            <a:r>
              <a:rPr lang="en-GB" sz="2800" i="1" dirty="0" smtClean="0">
                <a:solidFill>
                  <a:schemeClr val="bg1"/>
                </a:solidFill>
              </a:rPr>
              <a:t>“</a:t>
            </a:r>
            <a:r>
              <a:rPr lang="en-GB" sz="2800" i="1" dirty="0">
                <a:solidFill>
                  <a:schemeClr val="bg1"/>
                </a:solidFill>
              </a:rPr>
              <a:t>A fool </a:t>
            </a:r>
            <a:r>
              <a:rPr lang="en-GB" sz="2800" i="1" dirty="0" smtClean="0">
                <a:solidFill>
                  <a:schemeClr val="bg1"/>
                </a:solidFill>
              </a:rPr>
              <a:t>always </a:t>
            </a:r>
            <a:r>
              <a:rPr lang="en-GB" sz="2800" i="1" dirty="0">
                <a:solidFill>
                  <a:schemeClr val="bg1"/>
                </a:solidFill>
              </a:rPr>
              <a:t>loses his temper,</a:t>
            </a:r>
            <a:br>
              <a:rPr lang="en-GB" sz="2800" i="1" dirty="0">
                <a:solidFill>
                  <a:schemeClr val="bg1"/>
                </a:solidFill>
              </a:rPr>
            </a:br>
            <a:r>
              <a:rPr lang="en-GB" sz="2800" i="1" dirty="0">
                <a:solidFill>
                  <a:schemeClr val="bg1"/>
                </a:solidFill>
              </a:rPr>
              <a:t>But a wise man holds it </a:t>
            </a:r>
            <a:r>
              <a:rPr lang="en-GB" sz="2800" i="1" dirty="0" smtClean="0">
                <a:solidFill>
                  <a:schemeClr val="bg1"/>
                </a:solidFill>
              </a:rPr>
              <a:t>back” NASB</a:t>
            </a:r>
          </a:p>
          <a:p>
            <a:pPr lvl="1" algn="just"/>
            <a:r>
              <a:rPr lang="en-GB" sz="2800" b="1" dirty="0" smtClean="0">
                <a:solidFill>
                  <a:schemeClr val="bg1"/>
                </a:solidFill>
              </a:rPr>
              <a:t>Argumentative </a:t>
            </a:r>
            <a:r>
              <a:rPr lang="en-GB" sz="2800" dirty="0" smtClean="0">
                <a:solidFill>
                  <a:schemeClr val="bg1"/>
                </a:solidFill>
              </a:rPr>
              <a:t>20v3</a:t>
            </a:r>
            <a:r>
              <a:rPr lang="en-GB" sz="2800" b="1" dirty="0" smtClean="0">
                <a:solidFill>
                  <a:schemeClr val="bg1"/>
                </a:solidFill>
              </a:rPr>
              <a:t> </a:t>
            </a:r>
            <a:r>
              <a:rPr lang="en-GB" sz="2800" i="1" dirty="0" smtClean="0">
                <a:solidFill>
                  <a:schemeClr val="bg1"/>
                </a:solidFill>
              </a:rPr>
              <a:t>“It </a:t>
            </a:r>
            <a:r>
              <a:rPr lang="en-GB" sz="2800" i="1" dirty="0">
                <a:solidFill>
                  <a:schemeClr val="bg1"/>
                </a:solidFill>
              </a:rPr>
              <a:t>is to one’s honour to avoid </a:t>
            </a:r>
            <a:r>
              <a:rPr lang="en-GB" sz="2800" i="1" dirty="0" smtClean="0">
                <a:solidFill>
                  <a:schemeClr val="bg1"/>
                </a:solidFill>
              </a:rPr>
              <a:t>strife, but </a:t>
            </a:r>
            <a:r>
              <a:rPr lang="en-GB" sz="2800" i="1" dirty="0">
                <a:solidFill>
                  <a:schemeClr val="bg1"/>
                </a:solidFill>
              </a:rPr>
              <a:t>every fool is quick to quarrel</a:t>
            </a:r>
            <a:r>
              <a:rPr lang="en-GB" sz="2800" i="1" dirty="0" smtClean="0">
                <a:solidFill>
                  <a:schemeClr val="bg1"/>
                </a:solidFill>
              </a:rPr>
              <a:t>.”</a:t>
            </a:r>
            <a:endParaRPr lang="en-GB" sz="2800" i="1" dirty="0">
              <a:solidFill>
                <a:schemeClr val="bg1"/>
              </a:solidFill>
            </a:endParaRPr>
          </a:p>
        </p:txBody>
      </p:sp>
    </p:spTree>
    <p:extLst>
      <p:ext uri="{BB962C8B-B14F-4D97-AF65-F5344CB8AC3E}">
        <p14:creationId xmlns:p14="http://schemas.microsoft.com/office/powerpoint/2010/main" val="1582944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28716</TotalTime>
  <Words>583</Words>
  <Application>Microsoft Office PowerPoint</Application>
  <PresentationFormat>On-screen Show (4:3)</PresentationFormat>
  <Paragraphs>67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Horizon</vt:lpstr>
      <vt:lpstr>Proverbs and The Fool</vt:lpstr>
      <vt:lpstr>Proverbs and The Fool</vt:lpstr>
      <vt:lpstr>How to become a fool – step 1</vt:lpstr>
      <vt:lpstr>How to become a fool step 2</vt:lpstr>
      <vt:lpstr>How to become a fool step 3</vt:lpstr>
      <vt:lpstr>How to become a fool steps 4 and 5</vt:lpstr>
      <vt:lpstr>How to spot a fool</vt:lpstr>
      <vt:lpstr>Look for foolishness near to home</vt:lpstr>
      <vt:lpstr>How to spot a fool 1</vt:lpstr>
      <vt:lpstr>How to spot a fool 2 </vt:lpstr>
      <vt:lpstr>Proverbs and adultery</vt:lpstr>
      <vt:lpstr>The End of the foolish </vt:lpstr>
      <vt:lpstr>Summary of foolishness</vt:lpstr>
    </vt:vector>
  </TitlesOfParts>
  <Company>Grace Fellowship(Ashford)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Proverbs and the Fool</dc:title>
  <dc:creator>Andrew Taylor</dc:creator>
  <cp:lastModifiedBy>User</cp:lastModifiedBy>
  <cp:revision>428</cp:revision>
  <dcterms:created xsi:type="dcterms:W3CDTF">2012-10-06T15:36:29Z</dcterms:created>
  <dcterms:modified xsi:type="dcterms:W3CDTF">2014-04-06T07:30:09Z</dcterms:modified>
</cp:coreProperties>
</file>